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01" r:id="rId2"/>
    <p:sldId id="302" r:id="rId3"/>
    <p:sldId id="305" r:id="rId4"/>
    <p:sldId id="306" r:id="rId5"/>
    <p:sldId id="307" r:id="rId6"/>
    <p:sldId id="308" r:id="rId7"/>
    <p:sldId id="309" r:id="rId8"/>
    <p:sldId id="310" r:id="rId9"/>
    <p:sldId id="311" r:id="rId10"/>
    <p:sldId id="312" r:id="rId11"/>
    <p:sldId id="313" r:id="rId12"/>
    <p:sldId id="315" r:id="rId13"/>
    <p:sldId id="316" r:id="rId14"/>
    <p:sldId id="317" r:id="rId15"/>
    <p:sldId id="318"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576">
          <p15:clr>
            <a:srgbClr val="A4A3A4"/>
          </p15:clr>
        </p15:guide>
        <p15:guide id="3" pos="2880">
          <p15:clr>
            <a:srgbClr val="A4A3A4"/>
          </p15:clr>
        </p15:guide>
        <p15:guide id="4"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2E"/>
    <a:srgbClr val="E03E4F"/>
    <a:srgbClr val="FCEEEF"/>
    <a:srgbClr val="FAE2E4"/>
    <a:srgbClr val="000000"/>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showGuides="1">
      <p:cViewPr varScale="1">
        <p:scale>
          <a:sx n="91" d="100"/>
          <a:sy n="91" d="100"/>
        </p:scale>
        <p:origin x="2184" y="84"/>
      </p:cViewPr>
      <p:guideLst>
        <p:guide orient="horz" pos="1296"/>
        <p:guide orient="horz" pos="576"/>
        <p:guide pos="2880"/>
        <p:guide pos="672"/>
      </p:guideLst>
    </p:cSldViewPr>
  </p:slideViewPr>
  <p:notesTextViewPr>
    <p:cViewPr>
      <p:scale>
        <a:sx n="1" d="1"/>
        <a:sy n="1" d="1"/>
      </p:scale>
      <p:origin x="0" y="0"/>
    </p:cViewPr>
  </p:notesTextViewPr>
  <p:sorterViewPr>
    <p:cViewPr>
      <p:scale>
        <a:sx n="100" d="100"/>
        <a:sy n="100" d="100"/>
      </p:scale>
      <p:origin x="0" y="8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8/6/2021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a:defRPr/>
            </a:pPr>
            <a:r>
              <a:rPr lang="en-US" dirty="0">
                <a:latin typeface="+mn-lt"/>
                <a:cs typeface="Arial" pitchFamily="34" charset="0"/>
              </a:rPr>
              <a:t>The purpose of this presentation is to explain the role of school teachers, special</a:t>
            </a:r>
            <a:r>
              <a:rPr lang="en-US" baseline="0" dirty="0">
                <a:latin typeface="+mn-lt"/>
                <a:cs typeface="Arial" pitchFamily="34" charset="0"/>
              </a:rPr>
              <a:t> educators, </a:t>
            </a:r>
            <a:r>
              <a:rPr lang="en-US" dirty="0" err="1">
                <a:latin typeface="+mn-lt"/>
                <a:cs typeface="Arial" pitchFamily="34" charset="0"/>
              </a:rPr>
              <a:t>paraeducators</a:t>
            </a:r>
            <a:r>
              <a:rPr lang="en-US" dirty="0">
                <a:latin typeface="+mn-lt"/>
                <a:cs typeface="Arial" pitchFamily="34" charset="0"/>
              </a:rPr>
              <a:t>, substitute teachers and classroom volunteers</a:t>
            </a:r>
            <a:r>
              <a:rPr lang="en-US" baseline="0" dirty="0">
                <a:latin typeface="+mn-lt"/>
                <a:cs typeface="Arial" pitchFamily="34" charset="0"/>
              </a:rPr>
              <a:t> in helping students with food allergies be safe and supported at school. The purpose also is to share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After this presentation, educators</a:t>
            </a:r>
            <a:r>
              <a:rPr lang="en-US" baseline="0" dirty="0">
                <a:latin typeface="+mn-lt"/>
                <a:cs typeface="Arial" pitchFamily="34" charset="0"/>
              </a:rPr>
              <a:t> </a:t>
            </a:r>
            <a:r>
              <a:rPr lang="en-US" dirty="0">
                <a:latin typeface="+mn-lt"/>
                <a:cs typeface="Arial" pitchFamily="34" charset="0"/>
              </a:rPr>
              <a:t>will be able to</a:t>
            </a:r>
            <a:r>
              <a:rPr lang="en-US" baseline="0" dirty="0">
                <a:latin typeface="+mn-lt"/>
                <a:cs typeface="Arial" pitchFamily="34" charset="0"/>
              </a:rPr>
              <a:t> </a:t>
            </a:r>
            <a:endParaRPr lang="en-US" dirty="0">
              <a:latin typeface="+mn-lt"/>
              <a:cs typeface="Arial" pitchFamily="34" charset="0"/>
            </a:endParaRP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actions to prepare for and respond to food allergy emergencies.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to create and maintain healthy and safe classrooms and schools for</a:t>
            </a:r>
            <a:r>
              <a:rPr lang="en-US" baseline="0" dirty="0"/>
              <a:t> </a:t>
            </a:r>
            <a:r>
              <a:rPr lang="en-US" dirty="0"/>
              <a:t>students with food allergies.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89951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Prevention is the primary goal of managing food allergies in school and there are several important steps that teachers and other educators can take to help prevent food allergy emergencies.</a:t>
            </a:r>
          </a:p>
          <a:p>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Making classroom modifications to ensure that all students can participate fully in class is one such strategy. This can include cleaning surfaces, getting rid of nonfood materials that contain food allergens (for example, clay and paste), and preventing cross contact of allergens when meals or snacks are served in the classroom. Cross contact occurs when someone comes in contact with a surface or object that is contaminated with an allergen.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Avoiding the use of allergens in activities that you plan including arts and crafts, counting, science projects, parties, holidays and celebrations, and cooking can go a long way to creating a safe classroom environment for students with food allergies. </a:t>
            </a:r>
            <a:r>
              <a:rPr lang="en-US" dirty="0"/>
              <a:t>Ideas for nonfood items for celebrations</a:t>
            </a:r>
            <a:r>
              <a:rPr lang="en-US" baseline="0" dirty="0"/>
              <a:t>,</a:t>
            </a:r>
            <a:r>
              <a:rPr lang="en-US" dirty="0"/>
              <a:t> rewards or incentives, can include providing special privileges, extra recess, and small non-food prizes. </a:t>
            </a:r>
            <a:r>
              <a:rPr lang="en-US" baseline="0" dirty="0"/>
              <a:t>A resource with ideas for celebrating without food can be found at the end of this presentation.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If you cannot avoid using a food or known allergen in the classroom, </a:t>
            </a:r>
            <a:r>
              <a:rPr lang="en-US" u="sng" baseline="0" dirty="0"/>
              <a:t>always</a:t>
            </a:r>
            <a:r>
              <a:rPr lang="en-US" baseline="0" dirty="0"/>
              <a:t> inform parents and the school nurse and administrator prior to these activities. </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258997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Ensuring safe eating environments for students can also be accomplished by providing supervision in the cafeteria, when meals or snacks are served in the classroom, on field trips, and during extracurricular activities. Be aware of the allergen content of any food that you prepare for or serve to students. This may require carefully reading all food labels.</a:t>
            </a:r>
          </a:p>
          <a:p>
            <a:endParaRPr lang="en-US" baseline="0" dirty="0"/>
          </a:p>
          <a:p>
            <a:r>
              <a:rPr lang="en-US" baseline="0" dirty="0"/>
              <a:t>Always enforce hand washing before and after eating. Clean surfaces to prevent cross-contact of allergens and do not allow students to trade or share food.  </a:t>
            </a:r>
          </a:p>
          <a:p>
            <a:endParaRPr lang="en-US" baseline="0" dirty="0"/>
          </a:p>
          <a:p>
            <a:r>
              <a:rPr lang="en-US" baseline="0" dirty="0"/>
              <a:t>Let’s take a moment to discuss the importance of carefully preparing for field trips</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159306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sz="1200" kern="1200" dirty="0">
                <a:solidFill>
                  <a:schemeClr val="tx1"/>
                </a:solidFill>
                <a:effectLst/>
                <a:latin typeface="+mn-lt"/>
                <a:ea typeface="+mn-ea"/>
                <a:cs typeface="+mn-cs"/>
              </a:rPr>
              <a:t>While field trips can be a</a:t>
            </a:r>
            <a:r>
              <a:rPr lang="en-US" sz="1200" kern="1200" baseline="0" dirty="0">
                <a:solidFill>
                  <a:schemeClr val="tx1"/>
                </a:solidFill>
                <a:effectLst/>
                <a:latin typeface="+mn-lt"/>
                <a:ea typeface="+mn-ea"/>
                <a:cs typeface="+mn-cs"/>
              </a:rPr>
              <a:t> fun way to extend the classroom beyond the walls of the school building, they can pose a danger to students with food allergies. </a:t>
            </a:r>
            <a:r>
              <a:rPr lang="en-US" sz="1200" kern="1200" dirty="0">
                <a:solidFill>
                  <a:schemeClr val="tx1"/>
                </a:solidFill>
                <a:effectLst/>
                <a:latin typeface="+mn-lt"/>
                <a:ea typeface="+mn-ea"/>
                <a:cs typeface="+mn-cs"/>
              </a:rPr>
              <a:t>A final and sometimes forgotten prevention strategy, therefore, is to always prepare for field trips.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are</a:t>
            </a:r>
            <a:r>
              <a:rPr lang="en-US" sz="1200" kern="1200" baseline="0" dirty="0">
                <a:solidFill>
                  <a:schemeClr val="tx1"/>
                </a:solidFill>
                <a:effectLst/>
                <a:latin typeface="+mn-lt"/>
                <a:ea typeface="+mn-ea"/>
                <a:cs typeface="+mn-cs"/>
              </a:rPr>
              <a:t> some of the important actions to take before every field trip.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if the field trip location is safe for students with food allergies. Reschedule or cancel if accommodations cannot be made safe.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 ahead of time with school food service staff to plan safe meals and snacks for students with food allergies.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Likewise, let the school nurse know ahead of time if you are going on a field trip.</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 with the school nurse or school administrator to ensure a staff member trained to administer emergency epinephrine attends the field trip. Only a trained staff member or parent of an individual student should carry and administer emergency medication on field trips. </a:t>
            </a:r>
            <a:r>
              <a:rPr lang="en-US" sz="1200" kern="1200" dirty="0">
                <a:solidFill>
                  <a:schemeClr val="tx1"/>
                </a:solidFill>
                <a:effectLst/>
                <a:latin typeface="+mn-lt"/>
                <a:ea typeface="+mn-ea"/>
                <a:cs typeface="+mn-cs"/>
                <a:sym typeface="Wingdings"/>
              </a:rPr>
              <a:t>You</a:t>
            </a:r>
            <a:r>
              <a:rPr lang="en-US" sz="1200" kern="1200" baseline="0" dirty="0">
                <a:solidFill>
                  <a:schemeClr val="tx1"/>
                </a:solidFill>
                <a:effectLst/>
                <a:latin typeface="+mn-lt"/>
                <a:ea typeface="+mn-ea"/>
                <a:cs typeface="+mn-cs"/>
                <a:sym typeface="Wingdings"/>
              </a:rPr>
              <a:t> can also invite </a:t>
            </a:r>
            <a:r>
              <a:rPr lang="en-US" sz="1200" kern="1200" dirty="0">
                <a:solidFill>
                  <a:schemeClr val="tx1"/>
                </a:solidFill>
                <a:effectLst/>
                <a:latin typeface="+mn-lt"/>
                <a:ea typeface="+mn-ea"/>
                <a:cs typeface="+mn-cs"/>
              </a:rPr>
              <a:t>parents of students with food allergies to chaperone or go with their child on the field trip,</a:t>
            </a:r>
            <a:r>
              <a:rPr lang="en-US" sz="1200" kern="1200" baseline="0" dirty="0">
                <a:solidFill>
                  <a:schemeClr val="tx1"/>
                </a:solidFill>
                <a:effectLst/>
                <a:latin typeface="+mn-lt"/>
                <a:ea typeface="+mn-ea"/>
                <a:cs typeface="+mn-cs"/>
              </a:rPr>
              <a:t> but they cannot be required to attend.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student emergency care plans, emergency contact information, and emergency medication with you on the field trip.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Know where the nearest emergency medical facilities are located when at the field trip site.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food allergy emergency occurs, follow the student’s emergency care plan and notify parents, school administrator, and school nurse.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your phone is charged so you can respond quickly during an emergency.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Return medication immediately after the field trip to the school nurse or staff member responsible for student medication management.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235177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baseline="0" dirty="0">
                <a:latin typeface="+mn-lt"/>
                <a:cs typeface="Arial" pitchFamily="34" charset="0"/>
              </a:rPr>
              <a:t>Voluntary Guidelines for Managing Food Allergies in Schools and Early Care and Education Programs </a:t>
            </a:r>
            <a:r>
              <a:rPr lang="en-US" i="0" baseline="0" dirty="0">
                <a:latin typeface="+mn-lt"/>
                <a:cs typeface="Arial" pitchFamily="34" charset="0"/>
              </a:rPr>
              <a:t>, along with a tool kit of resources for schools, can be found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a:t>
            </a:r>
            <a:r>
              <a:rPr lang="en-US" baseline="0" dirty="0"/>
              <a:t> the following organizations have developed resources for schools which you may find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16</a:t>
            </a:fld>
            <a:endParaRPr lang="en-US"/>
          </a:p>
        </p:txBody>
      </p:sp>
    </p:spTree>
    <p:extLst>
      <p:ext uri="{BB962C8B-B14F-4D97-AF65-F5344CB8AC3E}">
        <p14:creationId xmlns:p14="http://schemas.microsoft.com/office/powerpoint/2010/main" val="36237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Food</a:t>
            </a:r>
            <a:r>
              <a:rPr lang="en-US" baseline="0" dirty="0"/>
              <a:t> allergies are a growing concern for health care providers and school officials alike.  </a:t>
            </a:r>
          </a:p>
          <a:p>
            <a:endParaRPr lang="en-US" baseline="0" dirty="0"/>
          </a:p>
          <a:p>
            <a:pPr marL="171450" indent="-171450">
              <a:buFont typeface="Arial" panose="020B0604020202020204" pitchFamily="34" charset="0"/>
              <a:buChar char="•"/>
            </a:pPr>
            <a:r>
              <a:rPr lang="en-US" baseline="0" dirty="0"/>
              <a:t>Food allergies affect approximately 4% of school-aged children. In a class of 25 children, at least 1 student is likely to be affected by food allergies. For reasons that are not completely understood, the incidence of food allergies is also increasing.</a:t>
            </a:r>
            <a:r>
              <a:rPr lang="en-US" baseline="30000" dirty="0"/>
              <a:t>1,2  </a:t>
            </a:r>
          </a:p>
          <a:p>
            <a:pPr marL="171450" indent="-171450">
              <a:buFont typeface="Arial" panose="020B0604020202020204" pitchFamily="34" charset="0"/>
              <a:buChar char="•"/>
            </a:pPr>
            <a:endParaRPr lang="en-US" baseline="30000" dirty="0"/>
          </a:p>
          <a:p>
            <a:pPr marL="171450" indent="-171450">
              <a:buFont typeface="Arial" panose="020B0604020202020204" pitchFamily="34" charset="0"/>
              <a:buChar char="•"/>
            </a:pPr>
            <a:r>
              <a:rPr lang="en-US" sz="1200" baseline="0" dirty="0"/>
              <a:t>Another alarming statistic is that 1 of 5 students (20%) with food allergies will have a reaction while at school and up to 25% of students who have a severe and potentially life threatening reaction at school have no previous known food allergy.</a:t>
            </a:r>
            <a:r>
              <a:rPr lang="en-US" sz="1200" baseline="30000" dirty="0"/>
              <a:t>3,4</a:t>
            </a:r>
          </a:p>
          <a:p>
            <a:endParaRPr lang="en-US" sz="1200"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endParaRPr lang="en-US" baseline="30000" dirty="0"/>
          </a:p>
          <a:p>
            <a:r>
              <a:rPr lang="en-US" baseline="0" dirty="0"/>
              <a:t>So, what do you need to know about food allergies and what you can do to help keep your students healthy and safe?</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74683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Notes to Facilitator:</a:t>
            </a:r>
            <a:r>
              <a:rPr lang="en-US" i="1" baseline="0" dirty="0"/>
              <a:t> </a:t>
            </a:r>
            <a:r>
              <a:rPr lang="en-US" i="1" dirty="0"/>
              <a:t>This may be</a:t>
            </a:r>
            <a:r>
              <a:rPr lang="en-US" i="1" baseline="0" dirty="0"/>
              <a:t> a good time to</a:t>
            </a:r>
            <a:r>
              <a:rPr lang="en-US" i="1" dirty="0"/>
              <a:t> ask participants</a:t>
            </a:r>
            <a:r>
              <a:rPr lang="en-US" i="1" baseline="0" dirty="0"/>
              <a:t> if they are aware of a Food Allergy Management and Prevention Plan in their school or school district and if they know where to locate this plan. Depending on their responses, you could  let them know where to locate the Food Allergy Management and Prevention Plan and charge them with becoming familiar with the contents.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endParaRPr lang="en-US" dirty="0"/>
          </a:p>
          <a:p>
            <a:r>
              <a:rPr lang="en-US" baseline="0" dirty="0"/>
              <a:t>The first action step you can take is to participate in your school’s planning for managing food allergies.  </a:t>
            </a:r>
          </a:p>
          <a:p>
            <a:endParaRPr lang="en-US" baseline="0" dirty="0"/>
          </a:p>
          <a:p>
            <a:pPr marL="171450" indent="-171450">
              <a:buFont typeface="Arial" panose="020B0604020202020204" pitchFamily="34" charset="0"/>
              <a:buChar char="•"/>
            </a:pPr>
            <a:r>
              <a:rPr lang="en-US" baseline="0" dirty="0"/>
              <a:t>Ask your school nurse or school administrator for information on current policies and practices for managing students with food allergies, including how to manage medications and respond to a food allergy reaction.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also very important to know your school’s Food Allergy Management and Prevention Plan, and to help carry out this plan in the classroom and throughout the school day.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Students with life-threatening food allergies may have Section 504 or IEP plans which provide for classroom and school accommodations. As teachers, you can help develop and carry out these important plans for students.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Students with food allergies should also have emergency care plans which will give direction for responding to food allergy reactions. Become familiar with the food allergy emergency plans for your students.</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187139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Another important action step is to get trained. Plan to participate in your school-based food allergy training and review resources to help you recognize the signs and symptoms of food allergies and how to respond in an emergency. Let’s take a moment to learn more about food allergies, their symptoms, and how to respond to a food allergy emergency.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26107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Our third</a:t>
            </a:r>
            <a:r>
              <a:rPr lang="en-US" baseline="0" dirty="0"/>
              <a:t> action step is to learn about food allergies. </a:t>
            </a:r>
            <a:r>
              <a:rPr lang="en-US" dirty="0"/>
              <a:t>Understanding</a:t>
            </a:r>
            <a:r>
              <a:rPr lang="en-US" baseline="0" dirty="0"/>
              <a:t> the nature of food allergies is essential to being able to effectively manage food allergies in schools.  </a:t>
            </a:r>
          </a:p>
          <a:p>
            <a:endParaRPr lang="en-US" baseline="0" dirty="0"/>
          </a:p>
          <a:p>
            <a:pPr marL="171450" indent="-171450">
              <a:buFont typeface="Arial" panose="020B0604020202020204" pitchFamily="34" charset="0"/>
              <a:buChar char="•"/>
            </a:pPr>
            <a:r>
              <a:rPr lang="en-US" baseline="0" dirty="0"/>
              <a:t>A food allergy is an adverse immune system response that occurs soon after exposure to a certain food.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are over 170 different foods which can cause food allergies, but most food allergies are caused by milk, eggs, fish, shellfish, wheat, soy, peanuts, and tree nuts.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Anaphylaxis</a:t>
            </a:r>
            <a:r>
              <a:rPr lang="en-US" baseline="0" dirty="0"/>
              <a:t> is best described as a severe allergic reaction that is rapid in onset and may cause death. 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a:t>1</a:t>
            </a:r>
            <a:r>
              <a:rPr lang="en-US" baseline="0" dirty="0"/>
              <a:t> Therefore, all children with known or suspected ingestion of a food allergen and the appearance of symptoms consistent with an allergic reaction must be closely monitored and possibly treated for early signs of anaphylaxis.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371736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lvl="0"/>
            <a:r>
              <a:rPr lang="en-US" sz="1200" kern="1200" dirty="0">
                <a:solidFill>
                  <a:schemeClr val="tx1"/>
                </a:solidFill>
                <a:effectLst/>
                <a:latin typeface="+mn-lt"/>
                <a:ea typeface="+mn-ea"/>
                <a:cs typeface="+mn-cs"/>
              </a:rPr>
              <a:t>You can learn to recognize food allergy symptoms</a:t>
            </a:r>
            <a:r>
              <a:rPr lang="en-US" sz="1200" kern="1200" baseline="0" dirty="0">
                <a:solidFill>
                  <a:schemeClr val="tx1"/>
                </a:solidFill>
                <a:effectLst/>
                <a:latin typeface="+mn-lt"/>
                <a:ea typeface="+mn-ea"/>
                <a:cs typeface="+mn-cs"/>
              </a:rPr>
              <a:t> in your students. </a:t>
            </a:r>
            <a:r>
              <a:rPr lang="en-US" sz="1200" kern="1200" dirty="0">
                <a:solidFill>
                  <a:schemeClr val="tx1"/>
                </a:solidFill>
                <a:effectLst/>
                <a:latin typeface="+mn-lt"/>
                <a:ea typeface="+mn-ea"/>
                <a:cs typeface="+mn-cs"/>
              </a:rPr>
              <a:t>The symptoms</a:t>
            </a:r>
            <a:r>
              <a:rPr lang="en-US" sz="1200" kern="1200" baseline="0" dirty="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Food allergy symptoms can include swollen lips, tongue or eyes; itchiness, rash, or hives; nausea, vomiting, diarrhea; congestion, hoarse voice, or trouble swallowing; wheezing or difficulty breathing; dizziness or fainting, or loss of consciousness; and mood change or confusion.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a:solidFill>
                  <a:schemeClr val="tx1"/>
                </a:solidFill>
                <a:effectLst/>
                <a:latin typeface="+mn-lt"/>
                <a:ea typeface="+mn-ea"/>
                <a:cs typeface="+mn-cs"/>
              </a:rPr>
              <a:t>Children with food allergies might communicate their symptoms in the following ways:</a:t>
            </a:r>
          </a:p>
          <a:p>
            <a:pPr lvl="0"/>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something is poking my tongue.</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is tingling (or burning).</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itches.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like there is hair on it.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mouth feels funny.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There’s a frog in my throat; there’s something stuck in my throat.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full (or heavy).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lips feel tight.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there are bugs in there (to describe itchy ears).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(my throat) feels thick.</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a bump is on the back of my tongue 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throat.</a:t>
            </a:r>
            <a:r>
              <a:rPr lang="en-US" sz="1200" i="1" kern="1200" baseline="30000" dirty="0">
                <a:solidFill>
                  <a:schemeClr val="tx1"/>
                </a:solidFill>
                <a:effectLst/>
                <a:latin typeface="+mn-lt"/>
                <a:ea typeface="+mn-ea"/>
                <a:cs typeface="+mn-cs"/>
              </a:rPr>
              <a:t>6</a:t>
            </a:r>
          </a:p>
          <a:p>
            <a:pPr lvl="1"/>
            <a:endParaRPr lang="en-US" sz="1200" i="1" kern="1200" baseline="30000" dirty="0">
              <a:solidFill>
                <a:schemeClr val="tx1"/>
              </a:solidFill>
              <a:effectLst/>
              <a:latin typeface="+mn-lt"/>
              <a:ea typeface="+mn-ea"/>
              <a:cs typeface="+mn-cs"/>
            </a:endParaRPr>
          </a:p>
          <a:p>
            <a:pPr lvl="1"/>
            <a:r>
              <a:rPr lang="en-US" sz="900" i="0" kern="1200" baseline="0" dirty="0">
                <a:solidFill>
                  <a:schemeClr val="tx1"/>
                </a:solidFill>
                <a:effectLst/>
                <a:latin typeface="+mn-lt"/>
                <a:ea typeface="+mn-ea"/>
                <a:cs typeface="+mn-cs"/>
              </a:rPr>
              <a:t>Source: The Food Allergy &amp; Anaphylaxis Network</a:t>
            </a:r>
            <a:r>
              <a:rPr lang="en-US" sz="900" i="1" kern="1200" baseline="0" dirty="0">
                <a:solidFill>
                  <a:schemeClr val="tx1"/>
                </a:solidFill>
                <a:effectLst/>
                <a:latin typeface="+mn-lt"/>
                <a:ea typeface="+mn-ea"/>
                <a:cs typeface="+mn-cs"/>
              </a:rPr>
              <a:t>. Food Allergy News. </a:t>
            </a:r>
            <a:r>
              <a:rPr lang="en-US" sz="900" i="0" kern="1200" baseline="0" dirty="0">
                <a:solidFill>
                  <a:schemeClr val="tx1"/>
                </a:solidFill>
                <a:effectLst/>
                <a:latin typeface="+mn-lt"/>
                <a:ea typeface="+mn-ea"/>
                <a:cs typeface="+mn-cs"/>
              </a:rPr>
              <a:t>2003; 13(2).</a:t>
            </a:r>
            <a:endParaRPr lang="en-US" sz="900" i="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278869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aseline="0" dirty="0"/>
          </a:p>
          <a:p>
            <a:r>
              <a:rPr lang="en-US" baseline="0" dirty="0"/>
              <a:t>There is no treatment to prevent food allergy reactions. Strict avoidance of the food allergen is the only way to prevent a reaction. Since avoidance is not always possible, school staff must be prepared to deal with allergic reactions, including anaphylaxis. </a:t>
            </a:r>
          </a:p>
          <a:p>
            <a:endParaRPr lang="en-US" baseline="30000" dirty="0"/>
          </a:p>
          <a:p>
            <a:pPr marL="171450" indent="-171450">
              <a:buFont typeface="Arial" panose="020B0604020202020204" pitchFamily="34" charset="0"/>
              <a:buChar char="•"/>
            </a:pPr>
            <a:r>
              <a:rPr lang="en-US" baseline="0" dirty="0"/>
              <a:t>If you suspect an any allergic reaction, or if a student has had an accidental exposure to an known allergy, call the school nurse or administrator immediately.</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should never send a student with a suspected allergic reaction to the school nurse alone. Allergic reactions can progress rapidly; therefore, a student with a suspected allergic reaction should never be left alone.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recommended first line treatment for anaphylaxis is the prompt use of epinephrine. Epinephrine is typically given by an auto-injector, which is a spring loaded syringe used to deliver a measured dose of epinephrine. 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a:t>4,5,7</a:t>
            </a:r>
          </a:p>
          <a:p>
            <a:endParaRPr lang="en-US" baseline="0" dirty="0"/>
          </a:p>
          <a:p>
            <a:r>
              <a:rPr lang="en-US" baseline="0" dirty="0"/>
              <a:t>Let’s review the action steps to take you suspect anaphylaxis.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242524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you suspect an allergic reaction or</a:t>
            </a:r>
            <a:r>
              <a:rPr lang="en-US" baseline="0" dirty="0"/>
              <a:t> </a:t>
            </a:r>
            <a:r>
              <a:rPr lang="en-US" dirty="0"/>
              <a:t>anaphylaxis: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Activate the student’s Food Allergy Management and Prevention Plan.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 ready to administer an epinephrine auto-injector if you are</a:t>
            </a:r>
            <a:r>
              <a:rPr lang="en-US" baseline="0" dirty="0"/>
              <a:t> </a:t>
            </a:r>
            <a:r>
              <a:rPr lang="en-US" dirty="0"/>
              <a:t>delegated and trained to do so.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Call 911 or the emergency medical system immediately.</a:t>
            </a:r>
            <a:r>
              <a:rPr lang="en-US" baseline="0" dirty="0"/>
              <a:t> </a:t>
            </a:r>
            <a:r>
              <a:rPr lang="en-US" dirty="0"/>
              <a:t>All students with anaphylaxis must be monitored closely and evaluated as soon as possible in an emergency care setting.</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162183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There are many things that you can do to help manage food allergies in your classroom and school.  </a:t>
            </a:r>
          </a:p>
          <a:p>
            <a:endParaRPr lang="en-US" baseline="0" dirty="0"/>
          </a:p>
          <a:p>
            <a:pPr marL="171450" indent="-171450">
              <a:buFont typeface="Arial" panose="020B0604020202020204" pitchFamily="34" charset="0"/>
              <a:buChar char="•"/>
            </a:pPr>
            <a:r>
              <a:rPr lang="en-US" baseline="0" dirty="0"/>
              <a:t>First of all, know which students in your classes have food allergies and keep student emergency care plans in an easy to reach and secure location.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students who travel to more than one teacher, this may mean keeping a copy of the emergency plan in each classroom where the student spends time.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Also, take responsibility to share information and responsibilities with other school staff, including substitute teachers and staff who work regularly in the classroom. At the same time, it is very important to respect the privacy of each student and only share information on a “need to know” basis. It is always wise to gain parental consent prior to sharing confidential information.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343495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p:cNvSpPr/>
          <p:nvPr userDrawn="1"/>
        </p:nvSpPr>
        <p:spPr>
          <a:xfrm>
            <a:off x="1" y="1828800"/>
            <a:ext cx="9156878" cy="3962400"/>
          </a:xfrm>
          <a:prstGeom prst="rect">
            <a:avLst/>
          </a:prstGeom>
          <a:solidFill>
            <a:srgbClr val="F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801CF9-4B61-45DC-B6A2-C5DDE8028354}"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 r="1857"/>
          <a:stretch/>
        </p:blipFill>
        <p:spPr>
          <a:xfrm>
            <a:off x="1" y="0"/>
            <a:ext cx="9156878" cy="203835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spTree>
    <p:extLst>
      <p:ext uri="{BB962C8B-B14F-4D97-AF65-F5344CB8AC3E}">
        <p14:creationId xmlns:p14="http://schemas.microsoft.com/office/powerpoint/2010/main" val="164947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3E6B17-5C22-4E35-88E6-92CB9660FA75}" type="datetime1">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359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904A93E-6B47-4602-8866-5037D2352D5D}" type="datetime1">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ECAC09-7EBD-4431-8336-9721EDD9968C}"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95460-963E-447D-8DC2-7328B2E48F67}" type="datetime1">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a:t>Click to edit Master title style</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8F6DE8E-D9DF-4F32-8DDB-D8F18E88A648}" type="datetime1">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8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D292A2-7899-4F72-96BB-005206B1C448}" type="datetime1">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0DF402-1120-4869-B59F-B4535F568CE8}"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67229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ame Side Corner Rectangle 6"/>
          <p:cNvSpPr/>
          <p:nvPr userDrawn="1"/>
        </p:nvSpPr>
        <p:spPr>
          <a:xfrm>
            <a:off x="390889" y="394445"/>
            <a:ext cx="8369202" cy="990600"/>
          </a:xfrm>
          <a:prstGeom prst="round2SameRect">
            <a:avLst>
              <a:gd name="adj1" fmla="val 11598"/>
              <a:gd name="adj2" fmla="val 0"/>
            </a:avLst>
          </a:prstGeom>
          <a:solidFill>
            <a:srgbClr val="E0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4DC295-8304-416F-BD69-1ED56B249B1B}"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464214-4303-4B40-8B0D-62628314EA64}"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818" y="533782"/>
            <a:ext cx="8358409" cy="899364"/>
          </a:xfrm>
          <a:prstGeom prst="rect">
            <a:avLst/>
          </a:prstGeom>
        </p:spPr>
      </p:pic>
    </p:spTree>
    <p:extLst>
      <p:ext uri="{BB962C8B-B14F-4D97-AF65-F5344CB8AC3E}">
        <p14:creationId xmlns:p14="http://schemas.microsoft.com/office/powerpoint/2010/main" val="177982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430A85-A5AC-44FD-9A42-7247B4B273A9}"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465" y="542574"/>
            <a:ext cx="8361608" cy="905226"/>
          </a:xfrm>
          <a:prstGeom prst="rect">
            <a:avLst/>
          </a:prstGeom>
        </p:spPr>
      </p:pic>
    </p:spTree>
    <p:extLst>
      <p:ext uri="{BB962C8B-B14F-4D97-AF65-F5344CB8AC3E}">
        <p14:creationId xmlns:p14="http://schemas.microsoft.com/office/powerpoint/2010/main" val="163887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4EDCE1-1CF2-4EEB-8FA6-04F0CF589641}"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5953"/>
            <a:ext cx="8297186" cy="908047"/>
          </a:xfrm>
          <a:prstGeom prst="rect">
            <a:avLst/>
          </a:prstGeom>
        </p:spPr>
      </p:pic>
    </p:spTree>
    <p:extLst>
      <p:ext uri="{BB962C8B-B14F-4D97-AF65-F5344CB8AC3E}">
        <p14:creationId xmlns:p14="http://schemas.microsoft.com/office/powerpoint/2010/main" val="381900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DD5DCC-318A-4BF3-8B89-FAB00B2E354A}"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786" y="533400"/>
            <a:ext cx="8342214" cy="904563"/>
          </a:xfrm>
          <a:prstGeom prst="rect">
            <a:avLst/>
          </a:prstGeom>
        </p:spPr>
      </p:pic>
    </p:spTree>
    <p:extLst>
      <p:ext uri="{BB962C8B-B14F-4D97-AF65-F5344CB8AC3E}">
        <p14:creationId xmlns:p14="http://schemas.microsoft.com/office/powerpoint/2010/main" val="275199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C4F9C-6309-490B-AA13-D6666CBD5C4F}" type="datetime1">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24B5E73B-E548-431E-B7E9-1E1828400795}" type="datetime1">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877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381000" y="381000"/>
            <a:ext cx="8382000" cy="6111240"/>
          </a:xfrm>
          <a:prstGeom prst="roundRect">
            <a:avLst>
              <a:gd name="adj" fmla="val 2034"/>
            </a:avLst>
          </a:prstGeom>
          <a:solidFill>
            <a:srgbClr val="FCEEEF"/>
          </a:solidFill>
          <a:ln>
            <a:solidFill>
              <a:srgbClr val="E03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3B2E2248-3F8F-4A55-9B68-878DD01AE3DA}" type="datetime1">
              <a:rPr lang="en-US" smtClean="0"/>
              <a:t>8/6/2021</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0" r:id="rId3"/>
    <p:sldLayoutId id="2147483665" r:id="rId4"/>
    <p:sldLayoutId id="2147483663" r:id="rId5"/>
    <p:sldLayoutId id="2147483664" r:id="rId6"/>
    <p:sldLayoutId id="2147483666" r:id="rId7"/>
    <p:sldLayoutId id="2147483651" r:id="rId8"/>
    <p:sldLayoutId id="2147483652" r:id="rId9"/>
    <p:sldLayoutId id="2147483653" r:id="rId10"/>
    <p:sldLayoutId id="2147483654" r:id="rId11"/>
    <p:sldLayoutId id="2147483649" r:id="rId12"/>
    <p:sldLayoutId id="2147483655" r:id="rId13"/>
    <p:sldLayoutId id="2147483656" r:id="rId14"/>
    <p:sldLayoutId id="2147483657" r:id="rId15"/>
  </p:sldLayoutIdLst>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llergyhome.org/schools/" TargetMode="External"/><Relationship Id="rId7" Type="http://schemas.openxmlformats.org/officeDocument/2006/relationships/hyperlink" Target="http://www.neahin.org/educator-resources/foodallergybook.html" TargetMode="External"/><Relationship Id="rId2" Type="http://schemas.openxmlformats.org/officeDocument/2006/relationships/hyperlink" Target="http://www.cdc.gov/healthyyouth/foodallergies/" TargetMode="External"/><Relationship Id="rId1" Type="http://schemas.openxmlformats.org/officeDocument/2006/relationships/slideLayout" Target="../slideLayouts/slideLayout6.xml"/><Relationship Id="rId6" Type="http://schemas.openxmlformats.org/officeDocument/2006/relationships/hyperlink" Target="http://www.nasn.org/ToolsResources/FoodAllergyandAnaphylaxis" TargetMode="External"/><Relationship Id="rId5" Type="http://schemas.openxmlformats.org/officeDocument/2006/relationships/hyperlink" Target="http://www.michigan.gov/documents/mde/foodrewards_290201_7.pdf" TargetMode="External"/><Relationship Id="rId4" Type="http://schemas.openxmlformats.org/officeDocument/2006/relationships/hyperlink" Target="http://www.foodallergy.org/resources/school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740" y="4684060"/>
            <a:ext cx="87630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000" b="1" dirty="0">
                <a:solidFill>
                  <a:srgbClr val="BF1F2E"/>
                </a:solidFill>
              </a:rPr>
              <a:t>Voluntary Guidelines for Managing Food Allergies in Schools and Early Care and Education Programs</a:t>
            </a:r>
          </a:p>
        </p:txBody>
      </p:sp>
      <p:pic>
        <p:nvPicPr>
          <p:cNvPr id="7" name="Picture 6" descr="Photo of teacher with student." title="Alt t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740" y="2042831"/>
            <a:ext cx="4191000" cy="2794000"/>
          </a:xfrm>
          <a:prstGeom prst="rect">
            <a:avLst/>
          </a:prstGeom>
          <a:ln>
            <a:solidFill>
              <a:srgbClr val="E03E4F"/>
            </a:solidFill>
          </a:ln>
        </p:spPr>
      </p:pic>
    </p:spTree>
    <p:extLst>
      <p:ext uri="{BB962C8B-B14F-4D97-AF65-F5344CB8AC3E}">
        <p14:creationId xmlns:p14="http://schemas.microsoft.com/office/powerpoint/2010/main" val="345721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41968"/>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4"/>
          <p:cNvSpPr>
            <a:spLocks noGrp="1"/>
          </p:cNvSpPr>
          <p:nvPr>
            <p:ph idx="1"/>
          </p:nvPr>
        </p:nvSpPr>
        <p:spPr>
          <a:xfrm>
            <a:off x="685800" y="1395876"/>
            <a:ext cx="7696200" cy="4191000"/>
          </a:xfrm>
        </p:spPr>
        <p:txBody>
          <a:bodyPr>
            <a:normAutofit/>
          </a:bodyPr>
          <a:lstStyle/>
          <a:p>
            <a:pPr>
              <a:spcBef>
                <a:spcPts val="600"/>
              </a:spcBef>
              <a:spcAft>
                <a:spcPts val="1200"/>
              </a:spcAft>
            </a:pPr>
            <a:r>
              <a:rPr lang="en-US" sz="2800" b="1" dirty="0"/>
              <a:t>Help manage </a:t>
            </a:r>
            <a:r>
              <a:rPr lang="en-US" sz="2400" b="1" dirty="0"/>
              <a:t>food </a:t>
            </a:r>
            <a:r>
              <a:rPr lang="en-US" sz="2800" b="1" dirty="0"/>
              <a:t>allergies at your school.</a:t>
            </a:r>
            <a:endParaRPr lang="en-US" sz="2800" dirty="0"/>
          </a:p>
          <a:p>
            <a:pPr lvl="1">
              <a:spcBef>
                <a:spcPts val="600"/>
              </a:spcBef>
              <a:spcAft>
                <a:spcPts val="1200"/>
              </a:spcAft>
            </a:pPr>
            <a:r>
              <a:rPr lang="en-US" dirty="0"/>
              <a:t>Know which students in your classes have food allergies.</a:t>
            </a:r>
          </a:p>
          <a:p>
            <a:pPr lvl="1">
              <a:spcBef>
                <a:spcPts val="600"/>
              </a:spcBef>
              <a:spcAft>
                <a:spcPts val="1200"/>
              </a:spcAft>
            </a:pPr>
            <a:r>
              <a:rPr lang="en-US" dirty="0"/>
              <a:t>Keep student emergency care plans in an easy to reach, secure location.</a:t>
            </a:r>
          </a:p>
          <a:p>
            <a:pPr lvl="1">
              <a:spcBef>
                <a:spcPts val="600"/>
              </a:spcBef>
              <a:spcAft>
                <a:spcPts val="1200"/>
              </a:spcAft>
            </a:pPr>
            <a:r>
              <a:rPr lang="en-US" dirty="0"/>
              <a:t>Share information with other school staff who need to know.</a:t>
            </a:r>
          </a:p>
        </p:txBody>
      </p:sp>
      <p:pic>
        <p:nvPicPr>
          <p:cNvPr id="6" name="Picture 5" descr="photograph of teacher eating lunch with students." title="Alt text."/>
          <p:cNvPicPr>
            <a:picLocks noChangeAspect="1"/>
          </p:cNvPicPr>
          <p:nvPr/>
        </p:nvPicPr>
        <p:blipFill rotWithShape="1">
          <a:blip r:embed="rId3">
            <a:extLst>
              <a:ext uri="{28A0092B-C50C-407E-A947-70E740481C1C}">
                <a14:useLocalDpi xmlns:a14="http://schemas.microsoft.com/office/drawing/2010/main" val="0"/>
              </a:ext>
            </a:extLst>
          </a:blip>
          <a:srcRect b="7796"/>
          <a:stretch/>
        </p:blipFill>
        <p:spPr>
          <a:xfrm>
            <a:off x="3584772" y="5006272"/>
            <a:ext cx="2402675" cy="1475448"/>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248370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4"/>
          <p:cNvSpPr>
            <a:spLocks noGrp="1"/>
          </p:cNvSpPr>
          <p:nvPr>
            <p:ph idx="1"/>
          </p:nvPr>
        </p:nvSpPr>
        <p:spPr>
          <a:xfrm>
            <a:off x="2514600" y="1524000"/>
            <a:ext cx="6172200" cy="4648200"/>
          </a:xfrm>
        </p:spPr>
        <p:txBody>
          <a:bodyPr>
            <a:normAutofit fontScale="92500" lnSpcReduction="10000"/>
          </a:bodyPr>
          <a:lstStyle/>
          <a:p>
            <a:pPr>
              <a:spcBef>
                <a:spcPts val="0"/>
              </a:spcBef>
              <a:spcAft>
                <a:spcPts val="1200"/>
              </a:spcAft>
            </a:pPr>
            <a:r>
              <a:rPr lang="en-US" sz="2800" b="1" dirty="0"/>
              <a:t>Help prevent food allergy emergencies!</a:t>
            </a:r>
            <a:endParaRPr lang="en-US" sz="2800" dirty="0"/>
          </a:p>
          <a:p>
            <a:pPr lvl="1">
              <a:spcBef>
                <a:spcPts val="600"/>
              </a:spcBef>
              <a:spcAft>
                <a:spcPts val="1200"/>
              </a:spcAft>
            </a:pPr>
            <a:r>
              <a:rPr lang="en-US" sz="2600" dirty="0"/>
              <a:t>Make classroom modifications to make sure all students can participate fully in class.</a:t>
            </a:r>
          </a:p>
          <a:p>
            <a:pPr lvl="1">
              <a:spcBef>
                <a:spcPts val="600"/>
              </a:spcBef>
              <a:spcAft>
                <a:spcPts val="1200"/>
              </a:spcAft>
            </a:pPr>
            <a:r>
              <a:rPr lang="en-US" sz="2600" dirty="0"/>
              <a:t>Avoid using allergens in classroom activities, including arts and crafts, counting, science projects, parties, holidays and celebrations, or cooking.</a:t>
            </a:r>
          </a:p>
          <a:p>
            <a:pPr lvl="1">
              <a:spcBef>
                <a:spcPts val="600"/>
              </a:spcBef>
              <a:spcAft>
                <a:spcPts val="1200"/>
              </a:spcAft>
            </a:pPr>
            <a:r>
              <a:rPr lang="en-US" sz="2600" dirty="0"/>
              <a:t>Inform parents and school nurse or administrator prior to any activities that may include food or known allergens.</a:t>
            </a:r>
          </a:p>
          <a:p>
            <a:pPr lvl="1">
              <a:spcBef>
                <a:spcPts val="600"/>
              </a:spcBef>
              <a:spcAft>
                <a:spcPts val="1200"/>
              </a:spcAft>
            </a:pPr>
            <a:endParaRPr lang="en-US" sz="2600" dirty="0"/>
          </a:p>
        </p:txBody>
      </p:sp>
      <p:pic>
        <p:nvPicPr>
          <p:cNvPr id="6" name="Picture 5" descr="Photograph of teacher with students."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42" y="2285999"/>
            <a:ext cx="2342758" cy="3514137"/>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202197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6858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4"/>
          <p:cNvSpPr>
            <a:spLocks noGrp="1"/>
          </p:cNvSpPr>
          <p:nvPr>
            <p:ph idx="1"/>
          </p:nvPr>
        </p:nvSpPr>
        <p:spPr>
          <a:xfrm>
            <a:off x="685800" y="1447800"/>
            <a:ext cx="8229600" cy="4724400"/>
          </a:xfrm>
        </p:spPr>
        <p:txBody>
          <a:bodyPr>
            <a:noAutofit/>
          </a:bodyPr>
          <a:lstStyle/>
          <a:p>
            <a:pPr>
              <a:lnSpc>
                <a:spcPts val="3000"/>
              </a:lnSpc>
              <a:spcAft>
                <a:spcPts val="1200"/>
              </a:spcAft>
            </a:pPr>
            <a:r>
              <a:rPr lang="en-US" sz="2800" b="1" dirty="0"/>
              <a:t>Create and maintain a healthy and safe classroom and school!</a:t>
            </a:r>
            <a:endParaRPr lang="en-US" sz="2800" dirty="0"/>
          </a:p>
          <a:p>
            <a:pPr lvl="1">
              <a:lnSpc>
                <a:spcPts val="3000"/>
              </a:lnSpc>
              <a:spcAft>
                <a:spcPts val="1200"/>
              </a:spcAft>
            </a:pPr>
            <a:r>
              <a:rPr lang="en-US" dirty="0"/>
              <a:t>Provide supervision in the cafeteria, when meals or snacks are served in the classroom, on field trips, and during extracurricular activities.</a:t>
            </a:r>
          </a:p>
          <a:p>
            <a:pPr lvl="2" indent="-365760">
              <a:lnSpc>
                <a:spcPts val="3000"/>
              </a:lnSpc>
              <a:spcAft>
                <a:spcPts val="600"/>
              </a:spcAft>
            </a:pPr>
            <a:r>
              <a:rPr lang="en-US" sz="2800" dirty="0"/>
              <a:t>Enforce hand washing before and after eating.</a:t>
            </a:r>
          </a:p>
          <a:p>
            <a:pPr lvl="2" indent="-365760">
              <a:lnSpc>
                <a:spcPts val="3000"/>
              </a:lnSpc>
              <a:spcAft>
                <a:spcPts val="600"/>
              </a:spcAft>
            </a:pPr>
            <a:r>
              <a:rPr lang="en-US" sz="2800" dirty="0"/>
              <a:t>Clean surfaces to prevent cross-contact of allergens when meals or snacks are served in the classroom.</a:t>
            </a:r>
          </a:p>
          <a:p>
            <a:pPr lvl="2" indent="-365760">
              <a:lnSpc>
                <a:spcPts val="3000"/>
              </a:lnSpc>
              <a:spcAft>
                <a:spcPts val="600"/>
              </a:spcAft>
            </a:pPr>
            <a:r>
              <a:rPr lang="en-US" sz="2800" dirty="0"/>
              <a:t>Do not allow students to trade or share food.</a:t>
            </a:r>
          </a:p>
          <a:p>
            <a:pPr lvl="1">
              <a:lnSpc>
                <a:spcPts val="3000"/>
              </a:lnSpc>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228564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59004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4"/>
          <p:cNvSpPr>
            <a:spLocks noGrp="1"/>
          </p:cNvSpPr>
          <p:nvPr>
            <p:ph idx="1"/>
          </p:nvPr>
        </p:nvSpPr>
        <p:spPr>
          <a:xfrm>
            <a:off x="2590800" y="1447800"/>
            <a:ext cx="6096000" cy="4525963"/>
          </a:xfrm>
        </p:spPr>
        <p:txBody>
          <a:bodyPr>
            <a:normAutofit fontScale="92500" lnSpcReduction="20000"/>
          </a:bodyPr>
          <a:lstStyle/>
          <a:p>
            <a:r>
              <a:rPr lang="en-US" sz="3000" b="1" dirty="0"/>
              <a:t>Prepare for field trips!</a:t>
            </a:r>
          </a:p>
          <a:p>
            <a:pPr lvl="1"/>
            <a:r>
              <a:rPr lang="en-US" dirty="0"/>
              <a:t>Determine if location is safe.</a:t>
            </a:r>
          </a:p>
          <a:p>
            <a:pPr lvl="1"/>
            <a:r>
              <a:rPr lang="en-US" dirty="0"/>
              <a:t>Plan ahead of time with food services and school nurse for food and medication needs.</a:t>
            </a:r>
          </a:p>
          <a:p>
            <a:pPr lvl="1"/>
            <a:r>
              <a:rPr lang="en-US" dirty="0"/>
              <a:t>Ensure a trained staff member attends.</a:t>
            </a:r>
          </a:p>
          <a:p>
            <a:pPr lvl="1"/>
            <a:r>
              <a:rPr lang="en-US" dirty="0"/>
              <a:t>Be prepared for a food allergy emergency.</a:t>
            </a:r>
          </a:p>
          <a:p>
            <a:pPr lvl="2" indent="-365760"/>
            <a:r>
              <a:rPr lang="en-US" dirty="0"/>
              <a:t>Have emergency plans and medications with you.</a:t>
            </a:r>
          </a:p>
          <a:p>
            <a:pPr lvl="2" indent="-365760"/>
            <a:r>
              <a:rPr lang="en-US" dirty="0"/>
              <a:t>Charge your phone and know where nearest emergency services are located.</a:t>
            </a:r>
          </a:p>
          <a:p>
            <a:pPr lvl="1">
              <a:buFont typeface="Arial" panose="020B0604020202020204" pitchFamily="34" charset="0"/>
              <a:buChar char="•"/>
            </a:pPr>
            <a:endParaRPr lang="en-US" dirty="0"/>
          </a:p>
          <a:p>
            <a:pPr marL="457200" lvl="1" indent="0">
              <a:buNone/>
            </a:pPr>
            <a:endParaRPr lang="en-US" dirty="0"/>
          </a:p>
        </p:txBody>
      </p:sp>
      <p:pic>
        <p:nvPicPr>
          <p:cNvPr id="6" name="Picture 5" descr="Photo of school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73" y="2171700"/>
            <a:ext cx="2514600" cy="3771900"/>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79760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53540" y="714784"/>
            <a:ext cx="7704814" cy="762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200" b="1" dirty="0">
                <a:solidFill>
                  <a:schemeClr val="bg1"/>
                </a:solidFill>
              </a:rPr>
              <a:t>Where can you find more information?</a:t>
            </a:r>
          </a:p>
        </p:txBody>
      </p:sp>
      <p:sp>
        <p:nvSpPr>
          <p:cNvPr id="4" name="Subtitle 2"/>
          <p:cNvSpPr txBox="1">
            <a:spLocks/>
          </p:cNvSpPr>
          <p:nvPr/>
        </p:nvSpPr>
        <p:spPr>
          <a:xfrm>
            <a:off x="762000" y="1676400"/>
            <a:ext cx="7772400" cy="455734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C00000"/>
              </a:buClr>
              <a:buSzPct val="110000"/>
              <a:buFont typeface="+mj-lt"/>
              <a:buAutoNum type="arabicPeriod"/>
            </a:pPr>
            <a:r>
              <a:rPr lang="en-US" sz="1600" dirty="0">
                <a:solidFill>
                  <a:schemeClr val="tx1"/>
                </a:solidFill>
              </a:rPr>
              <a:t>CDC’s </a:t>
            </a:r>
            <a:r>
              <a:rPr lang="en-US" sz="1600" i="1" dirty="0">
                <a:solidFill>
                  <a:schemeClr val="tx1"/>
                </a:solidFill>
              </a:rPr>
              <a:t>Voluntary Guidelines for Managing Food Allergies in Schools and Early Care and Education Programs . </a:t>
            </a:r>
            <a:r>
              <a:rPr lang="en-US" sz="1600" dirty="0">
                <a:solidFill>
                  <a:schemeClr val="tx1"/>
                </a:solidFill>
              </a:rPr>
              <a:t>Available at</a:t>
            </a:r>
            <a:r>
              <a:rPr lang="en-US" sz="1600" i="1" dirty="0">
                <a:solidFill>
                  <a:schemeClr val="tx1"/>
                </a:solidFill>
              </a:rPr>
              <a:t> </a:t>
            </a:r>
            <a:r>
              <a:rPr lang="en-US" sz="1600" dirty="0">
                <a:solidFill>
                  <a:schemeClr val="tx1"/>
                </a:solidFill>
                <a:hlinkClick r:id="rId2"/>
              </a:rPr>
              <a:t>www.cdc.gov/healthyyouth/foodallergies/</a:t>
            </a:r>
            <a:r>
              <a:rPr lang="en-US" sz="1600" dirty="0">
                <a:solidFill>
                  <a:schemeClr val="tx1"/>
                </a:solidFill>
              </a:rPr>
              <a:t>.</a:t>
            </a:r>
          </a:p>
          <a:p>
            <a:pPr>
              <a:spcBef>
                <a:spcPts val="0"/>
              </a:spcBef>
              <a:buClr>
                <a:srgbClr val="C00000"/>
              </a:buClr>
              <a:buSzPct val="110000"/>
              <a:buFont typeface="+mj-lt"/>
              <a:buAutoNum type="arabicPeriod"/>
            </a:pPr>
            <a:endParaRPr lang="en-US" sz="1600" u="sng" dirty="0">
              <a:solidFill>
                <a:schemeClr val="tx1"/>
              </a:solidFill>
            </a:endParaRPr>
          </a:p>
          <a:p>
            <a:pPr>
              <a:spcBef>
                <a:spcPts val="0"/>
              </a:spcBef>
              <a:buClr>
                <a:srgbClr val="C00000"/>
              </a:buClr>
              <a:buSzPct val="110000"/>
              <a:buFont typeface="+mj-lt"/>
              <a:buAutoNum type="arabicPeriod"/>
            </a:pPr>
            <a:r>
              <a:rPr lang="en-US" sz="1600" dirty="0" err="1">
                <a:solidFill>
                  <a:schemeClr val="tx1"/>
                </a:solidFill>
              </a:rPr>
              <a:t>Allergyhome</a:t>
            </a:r>
            <a:r>
              <a:rPr lang="en-US" sz="1600" dirty="0">
                <a:solidFill>
                  <a:schemeClr val="tx1"/>
                </a:solidFill>
              </a:rPr>
              <a:t>. org resources for schools. Available at</a:t>
            </a:r>
            <a:r>
              <a:rPr lang="en-US" sz="1600" u="sng" dirty="0">
                <a:solidFill>
                  <a:schemeClr val="tx1"/>
                </a:solidFill>
              </a:rPr>
              <a:t> </a:t>
            </a:r>
            <a:r>
              <a:rPr lang="en-US" sz="1600" u="sng" dirty="0">
                <a:solidFill>
                  <a:schemeClr val="tx1"/>
                </a:solidFill>
                <a:hlinkClick r:id="rId3"/>
              </a:rPr>
              <a:t>http://www.allergyhome.org/schools/</a:t>
            </a:r>
            <a:r>
              <a:rPr lang="en-US" sz="1600" u="sng" dirty="0">
                <a:solidFill>
                  <a:schemeClr val="tx1"/>
                </a:solidFill>
              </a:rPr>
              <a:t>.</a:t>
            </a:r>
            <a:endParaRPr lang="en-US" sz="1600" dirty="0">
              <a:solidFill>
                <a:schemeClr val="tx1"/>
              </a:solidFill>
            </a:endParaRPr>
          </a:p>
          <a:p>
            <a:pPr>
              <a:spcBef>
                <a:spcPts val="0"/>
              </a:spcBef>
              <a:buClr>
                <a:srgbClr val="C00000"/>
              </a:buClr>
              <a:buSzPct val="110000"/>
              <a:buFont typeface="+mj-lt"/>
              <a:buAutoNum type="arabicPeriod"/>
            </a:pPr>
            <a:r>
              <a:rPr lang="en-US" sz="1600" dirty="0">
                <a:solidFill>
                  <a:schemeClr val="tx1"/>
                </a:solidFill>
              </a:rPr>
              <a:t> </a:t>
            </a:r>
          </a:p>
          <a:p>
            <a:pPr>
              <a:spcBef>
                <a:spcPts val="0"/>
              </a:spcBef>
              <a:buClr>
                <a:srgbClr val="C00000"/>
              </a:buClr>
              <a:buSzPct val="110000"/>
              <a:buFont typeface="+mj-lt"/>
              <a:buAutoNum type="arabicPeriod"/>
            </a:pPr>
            <a:r>
              <a:rPr lang="en-US" sz="1600" dirty="0">
                <a:solidFill>
                  <a:schemeClr val="tx1"/>
                </a:solidFill>
              </a:rPr>
              <a:t>Food Allergy Resource and Education (FARE).  Available at </a:t>
            </a:r>
            <a:r>
              <a:rPr lang="en-US" sz="1600" u="sng" dirty="0">
                <a:solidFill>
                  <a:schemeClr val="tx1"/>
                </a:solidFill>
                <a:hlinkClick r:id="rId4"/>
              </a:rPr>
              <a:t>http://www.foodallergy.org/resources/schools</a:t>
            </a:r>
            <a:r>
              <a:rPr lang="en-US" sz="1600" dirty="0">
                <a:solidFill>
                  <a:schemeClr val="tx1"/>
                </a:solidFill>
              </a:rPr>
              <a:t> .</a:t>
            </a:r>
          </a:p>
          <a:p>
            <a:pPr>
              <a:spcBef>
                <a:spcPts val="0"/>
              </a:spcBef>
              <a:buClr>
                <a:srgbClr val="C00000"/>
              </a:buClr>
              <a:buSzPct val="110000"/>
              <a:buFont typeface="+mj-lt"/>
              <a:buAutoNum type="arabicPeriod"/>
            </a:pPr>
            <a:endParaRPr lang="en-US" sz="1600" dirty="0">
              <a:solidFill>
                <a:schemeClr val="tx1"/>
              </a:solidFill>
            </a:endParaRPr>
          </a:p>
          <a:p>
            <a:pPr>
              <a:spcBef>
                <a:spcPts val="0"/>
              </a:spcBef>
              <a:buClr>
                <a:srgbClr val="C00000"/>
              </a:buClr>
              <a:buSzPct val="110000"/>
              <a:buFont typeface="+mj-lt"/>
              <a:buAutoNum type="arabicPeriod"/>
            </a:pPr>
            <a:r>
              <a:rPr lang="en-US" sz="1600" dirty="0">
                <a:solidFill>
                  <a:schemeClr val="tx1"/>
                </a:solidFill>
              </a:rPr>
              <a:t>Michigan State University Extension, </a:t>
            </a:r>
            <a:r>
              <a:rPr lang="en-US" sz="1600" i="1" dirty="0">
                <a:solidFill>
                  <a:schemeClr val="tx1"/>
                </a:solidFill>
              </a:rPr>
              <a:t>Alternatives to Using Food as a Reward.  </a:t>
            </a:r>
            <a:r>
              <a:rPr lang="en-US" sz="1600" dirty="0">
                <a:solidFill>
                  <a:schemeClr val="tx1"/>
                </a:solidFill>
              </a:rPr>
              <a:t>Available at </a:t>
            </a:r>
            <a:r>
              <a:rPr lang="en-US" sz="1600" dirty="0">
                <a:solidFill>
                  <a:schemeClr val="tx1"/>
                </a:solidFill>
                <a:hlinkClick r:id="rId5"/>
              </a:rPr>
              <a:t>http://www.michigan.gov/documents/mde/foodrewards_290201_7.pdf</a:t>
            </a:r>
            <a:r>
              <a:rPr lang="en-US" sz="1600" dirty="0">
                <a:solidFill>
                  <a:schemeClr val="tx1"/>
                </a:solidFill>
              </a:rPr>
              <a:t>.</a:t>
            </a:r>
          </a:p>
          <a:p>
            <a:pPr>
              <a:spcBef>
                <a:spcPts val="0"/>
              </a:spcBef>
              <a:buClr>
                <a:srgbClr val="C00000"/>
              </a:buClr>
              <a:buSzPct val="110000"/>
              <a:buFont typeface="+mj-lt"/>
              <a:buAutoNum type="arabicPeriod"/>
            </a:pPr>
            <a:endParaRPr lang="en-US" sz="1600" dirty="0">
              <a:solidFill>
                <a:schemeClr val="tx1"/>
              </a:solidFill>
            </a:endParaRPr>
          </a:p>
          <a:p>
            <a:pPr>
              <a:spcBef>
                <a:spcPts val="0"/>
              </a:spcBef>
              <a:buClr>
                <a:srgbClr val="C00000"/>
              </a:buClr>
              <a:buSzPct val="110000"/>
              <a:buFont typeface="+mj-lt"/>
              <a:buAutoNum type="arabicPeriod"/>
            </a:pPr>
            <a:r>
              <a:rPr lang="en-US" sz="1600" dirty="0">
                <a:solidFill>
                  <a:schemeClr val="tx1"/>
                </a:solidFill>
              </a:rPr>
              <a:t>National Association of School Nurse (NASN), Food Allergy and Anaphylaxis Tool Kit.  Available at </a:t>
            </a:r>
            <a:r>
              <a:rPr lang="en-US" sz="1600" u="sng" dirty="0">
                <a:solidFill>
                  <a:schemeClr val="tx1"/>
                </a:solidFill>
                <a:hlinkClick r:id="rId6"/>
              </a:rPr>
              <a:t>http://www.nasn.org/ToolsResources/FoodAllergyandAnaphylaxis</a:t>
            </a:r>
            <a:r>
              <a:rPr lang="en-US" sz="1600" u="sng" dirty="0">
                <a:solidFill>
                  <a:schemeClr val="tx1"/>
                </a:solidFill>
              </a:rPr>
              <a:t>.</a:t>
            </a:r>
          </a:p>
          <a:p>
            <a:pPr>
              <a:spcBef>
                <a:spcPts val="0"/>
              </a:spcBef>
              <a:buClr>
                <a:srgbClr val="C00000"/>
              </a:buClr>
              <a:buSzPct val="110000"/>
              <a:buFont typeface="+mj-lt"/>
              <a:buAutoNum type="arabicPeriod"/>
            </a:pPr>
            <a:endParaRPr lang="en-US" sz="1600" dirty="0">
              <a:solidFill>
                <a:schemeClr val="tx1"/>
              </a:solidFill>
            </a:endParaRPr>
          </a:p>
          <a:p>
            <a:pPr>
              <a:spcBef>
                <a:spcPts val="0"/>
              </a:spcBef>
              <a:buClr>
                <a:srgbClr val="C00000"/>
              </a:buClr>
              <a:buSzPct val="110000"/>
              <a:buFont typeface="+mj-lt"/>
              <a:buAutoNum type="arabicPeriod"/>
            </a:pPr>
            <a:r>
              <a:rPr lang="en-US" sz="1600" dirty="0">
                <a:solidFill>
                  <a:schemeClr val="tx1"/>
                </a:solidFill>
              </a:rPr>
              <a:t>NEA Health Information Network. </a:t>
            </a:r>
            <a:r>
              <a:rPr lang="en-US" sz="1600" i="1" dirty="0">
                <a:solidFill>
                  <a:schemeClr val="tx1"/>
                </a:solidFill>
              </a:rPr>
              <a:t>Food Allergy Book: What School Employees Need to Know.  </a:t>
            </a:r>
            <a:r>
              <a:rPr lang="en-US" sz="1600" dirty="0">
                <a:solidFill>
                  <a:schemeClr val="tx1"/>
                </a:solidFill>
              </a:rPr>
              <a:t>Available at </a:t>
            </a:r>
            <a:r>
              <a:rPr lang="en-US" sz="1600" dirty="0">
                <a:solidFill>
                  <a:schemeClr val="tx1"/>
                </a:solidFill>
                <a:hlinkClick r:id="rId7"/>
              </a:rPr>
              <a:t>http://www.neahin.org/educator-resources/foodallergybook.html</a:t>
            </a:r>
            <a:r>
              <a:rPr lang="en-US" sz="1600" dirty="0">
                <a:solidFill>
                  <a:schemeClr val="tx1"/>
                </a:solidFill>
              </a:rPr>
              <a:t>.</a:t>
            </a:r>
          </a:p>
          <a:p>
            <a:pPr>
              <a:spcBef>
                <a:spcPts val="0"/>
              </a:spcBef>
            </a:pPr>
            <a:endParaRPr lang="en-US" sz="1800" dirty="0">
              <a:solidFill>
                <a:schemeClr val="tx1"/>
              </a:solidFill>
            </a:endParaRPr>
          </a:p>
          <a:p>
            <a:pPr>
              <a:spcBef>
                <a:spcPts val="0"/>
              </a:spcBef>
            </a:pP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115183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1" y="734352"/>
            <a:ext cx="8382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lvl="0">
              <a:buSzPct val="75000"/>
            </a:pPr>
            <a:r>
              <a:rPr lang="en-US" b="1" baseline="30000" dirty="0">
                <a:solidFill>
                  <a:schemeClr val="bg1"/>
                </a:solidFill>
              </a:rPr>
              <a:t>References</a:t>
            </a:r>
          </a:p>
        </p:txBody>
      </p:sp>
      <p:sp>
        <p:nvSpPr>
          <p:cNvPr id="4" name="Rectangle 3"/>
          <p:cNvSpPr/>
          <p:nvPr/>
        </p:nvSpPr>
        <p:spPr>
          <a:xfrm>
            <a:off x="766720" y="1298517"/>
            <a:ext cx="7924800" cy="5632311"/>
          </a:xfrm>
          <a:prstGeom prst="rect">
            <a:avLst/>
          </a:prstGeom>
        </p:spPr>
        <p:txBody>
          <a:bodyPr wrap="square">
            <a:spAutoFit/>
          </a:bodyPr>
          <a:lstStyle/>
          <a:p>
            <a:pPr marL="342900" lvl="0" indent="-342900">
              <a:buSzPct val="6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err="1"/>
              <a:t>Branum</a:t>
            </a:r>
            <a:r>
              <a:rPr lang="en-US" baseline="30000" dirty="0"/>
              <a:t> AM, </a:t>
            </a:r>
            <a:r>
              <a:rPr lang="en-US" baseline="30000" dirty="0" err="1"/>
              <a:t>Lukacs</a:t>
            </a:r>
            <a:r>
              <a:rPr lang="en-US" baseline="30000" dirty="0"/>
              <a:t> SL. Food allergy among U.S. children: trends in prevalence and hospitalizations. NCHS Data Brief. 2008;10:1-8.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Liu AH, Jaramillo R, </a:t>
            </a:r>
            <a:r>
              <a:rPr lang="en-US" baseline="30000" dirty="0" err="1"/>
              <a:t>Sicherer</a:t>
            </a:r>
            <a:r>
              <a:rPr lang="en-US" baseline="30000" dirty="0"/>
              <a:t> SH, et al. National prevalence and risk factors for food allergy and relationship to asthma: results from the National Health and Nutrition Examination Survey 2005-2006. J Allergy </a:t>
            </a:r>
            <a:r>
              <a:rPr lang="en-US" baseline="30000" dirty="0" err="1"/>
              <a:t>Clin</a:t>
            </a:r>
            <a:r>
              <a:rPr lang="en-US" baseline="30000" dirty="0"/>
              <a:t> </a:t>
            </a:r>
            <a:r>
              <a:rPr lang="en-US" baseline="30000" dirty="0" err="1"/>
              <a:t>Immunol</a:t>
            </a:r>
            <a:r>
              <a:rPr lang="en-US" baseline="30000" dirty="0"/>
              <a:t>. 2010;126(4):798-806.e13.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Nowak-</a:t>
            </a:r>
            <a:r>
              <a:rPr lang="en-US" baseline="30000" dirty="0" err="1"/>
              <a:t>Wegrzyn</a:t>
            </a:r>
            <a:r>
              <a:rPr lang="en-US" baseline="30000" dirty="0"/>
              <a:t> A, Conover-Walker MK, Wood RA. Food-allergic reactions in schools and preschools. Arch </a:t>
            </a:r>
            <a:r>
              <a:rPr lang="en-US" baseline="30000" dirty="0" err="1"/>
              <a:t>Pediatr</a:t>
            </a:r>
            <a:r>
              <a:rPr lang="en-US" baseline="30000" dirty="0"/>
              <a:t> </a:t>
            </a:r>
            <a:r>
              <a:rPr lang="en-US" baseline="30000" dirty="0" err="1"/>
              <a:t>Adolesc</a:t>
            </a:r>
            <a:r>
              <a:rPr lang="en-US" baseline="30000" dirty="0"/>
              <a:t> Med. 2001;155(7):790-795.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McIntyre CL, Sheetz AH, Carroll CR, Young MC. Administration of epinephrine for life-threatening allergic reactions in school settings. Pediatrics. 2005;116(5):1134-1140.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err="1"/>
              <a:t>Sicherer</a:t>
            </a:r>
            <a:r>
              <a:rPr lang="en-US" baseline="30000" dirty="0"/>
              <a:t> SH, Furlong TJ, </a:t>
            </a:r>
            <a:r>
              <a:rPr lang="en-US" baseline="30000" dirty="0" err="1"/>
              <a:t>DeSimone</a:t>
            </a:r>
            <a:r>
              <a:rPr lang="en-US" baseline="30000" dirty="0"/>
              <a:t> J, Sampson HA. The US Peanut and Tree Nut Allergy Registry: characteristics of reactions in schools and day care. J </a:t>
            </a:r>
            <a:r>
              <a:rPr lang="en-US" baseline="30000" dirty="0" err="1"/>
              <a:t>Pediatr</a:t>
            </a:r>
            <a:r>
              <a:rPr lang="en-US" baseline="30000" dirty="0"/>
              <a:t>. 2001;138(4):560-565.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The Food Allergy &amp; Anaphylaxis Network. Food Allergy News. 2003;13(2).</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Boyce JA, </a:t>
            </a:r>
            <a:r>
              <a:rPr lang="en-US" baseline="30000" dirty="0" err="1"/>
              <a:t>Assa’ad</a:t>
            </a:r>
            <a:r>
              <a:rPr lang="en-US" baseline="30000" dirty="0"/>
              <a:t> A, Burks AW, et al; NIAID-Sponsored Expert Panel. Guidelines for the diagnosis and management of food allergy in the United States: report of the NIAID-sponsored expert panel. J Allergy </a:t>
            </a:r>
            <a:r>
              <a:rPr lang="en-US" baseline="30000" dirty="0" err="1"/>
              <a:t>Clin</a:t>
            </a:r>
            <a:r>
              <a:rPr lang="en-US" baseline="30000" dirty="0"/>
              <a:t> </a:t>
            </a:r>
            <a:r>
              <a:rPr lang="en-US" baseline="30000" dirty="0" err="1"/>
              <a:t>Immunol</a:t>
            </a:r>
            <a:r>
              <a:rPr lang="en-US" baseline="30000" dirty="0"/>
              <a:t>. 2010;126(</a:t>
            </a:r>
            <a:r>
              <a:rPr lang="en-US" baseline="30000" dirty="0" err="1"/>
              <a:t>suppl</a:t>
            </a:r>
            <a:r>
              <a:rPr lang="en-US" baseline="30000" dirty="0"/>
              <a:t> 6):S1-S58. </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Lieberman J, Weiss C, Furlong TJ, </a:t>
            </a:r>
            <a:r>
              <a:rPr lang="en-US" baseline="30000" dirty="0" err="1"/>
              <a:t>Sicherer</a:t>
            </a:r>
            <a:r>
              <a:rPr lang="en-US" baseline="30000" dirty="0"/>
              <a:t> SH. Bullying among pediatric patients with food allergy. J Allergy Clinical </a:t>
            </a:r>
            <a:r>
              <a:rPr lang="en-US" baseline="30000" dirty="0" err="1"/>
              <a:t>Immunol</a:t>
            </a:r>
            <a:r>
              <a:rPr lang="en-US" baseline="30000" dirty="0"/>
              <a:t>. 2010;105:267-271.</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a:t>Cummings AJ, </a:t>
            </a:r>
            <a:r>
              <a:rPr lang="en-US" baseline="30000" dirty="0" err="1"/>
              <a:t>Knibb</a:t>
            </a:r>
            <a:r>
              <a:rPr lang="en-US" baseline="30000" dirty="0"/>
              <a:t> RC, King RM, Lucas JS: The psychosocial impact of food allergy and food hypersensitivity in children, adolescents and their families: a review. Allergy. 2010;65:933-945.</a:t>
            </a:r>
          </a:p>
          <a:p>
            <a:pPr lvl="0">
              <a:buClr>
                <a:srgbClr val="BF1F2E"/>
              </a:buClr>
              <a:buSzPct val="60000"/>
            </a:pPr>
            <a:r>
              <a:rPr lang="en-US" baseline="30000" dirty="0"/>
              <a:t>  </a:t>
            </a:r>
          </a:p>
          <a:p>
            <a:pPr marL="342900" lvl="0" indent="-342900">
              <a:buClr>
                <a:srgbClr val="BF1F2E"/>
              </a:buClr>
              <a:buSzPct val="60000"/>
              <a:buFont typeface="+mj-lt"/>
              <a:buAutoNum type="arabicPeriod"/>
            </a:pPr>
            <a:endParaRPr lang="en-US" baseline="30000" dirty="0"/>
          </a:p>
        </p:txBody>
      </p:sp>
      <p:sp>
        <p:nvSpPr>
          <p:cNvPr id="3" name="Slide Number Placeholder 2"/>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306568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8619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t>Thank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29197"/>
            <a:ext cx="5715000" cy="3810000"/>
          </a:xfrm>
          <a:prstGeom prst="rect">
            <a:avLst/>
          </a:prstGeom>
          <a:ln>
            <a:solidFill>
              <a:srgbClr val="BF1F2E"/>
            </a:solidFill>
          </a:ln>
        </p:spPr>
      </p:pic>
      <p:sp>
        <p:nvSpPr>
          <p:cNvPr id="5" name="Slide Number Placeholder 4"/>
          <p:cNvSpPr>
            <a:spLocks noGrp="1"/>
          </p:cNvSpPr>
          <p:nvPr>
            <p:ph type="sldNum" sz="quarter" idx="12"/>
          </p:nvPr>
        </p:nvSpPr>
        <p:spPr/>
        <p:txBody>
          <a:bodyPr/>
          <a:lstStyle/>
          <a:p>
            <a:fld id="{DA4F2ACC-3EB2-4AE2-9B8F-56C50A7F71BF}" type="slidenum">
              <a:rPr lang="en-US" smtClean="0"/>
              <a:t>16</a:t>
            </a:fld>
            <a:endParaRPr lang="en-US"/>
          </a:p>
        </p:txBody>
      </p:sp>
    </p:spTree>
    <p:extLst>
      <p:ext uri="{BB962C8B-B14F-4D97-AF65-F5344CB8AC3E}">
        <p14:creationId xmlns:p14="http://schemas.microsoft.com/office/powerpoint/2010/main" val="368310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0889" y="381000"/>
            <a:ext cx="8372111" cy="914400"/>
          </a:xfrm>
        </p:spPr>
        <p:txBody>
          <a:bodyPr>
            <a:normAutofit/>
          </a:bodyPr>
          <a:lstStyle/>
          <a:p>
            <a:r>
              <a:rPr lang="en-US" sz="3600" b="1" dirty="0">
                <a:solidFill>
                  <a:schemeClr val="bg1"/>
                </a:solidFill>
              </a:rPr>
              <a:t>Objectives</a:t>
            </a:r>
          </a:p>
        </p:txBody>
      </p:sp>
      <p:sp>
        <p:nvSpPr>
          <p:cNvPr id="4" name="Content Placeholder 2"/>
          <p:cNvSpPr txBox="1">
            <a:spLocks/>
          </p:cNvSpPr>
          <p:nvPr/>
        </p:nvSpPr>
        <p:spPr>
          <a:xfrm>
            <a:off x="1219200" y="1905001"/>
            <a:ext cx="7010400" cy="3962399"/>
          </a:xfrm>
          <a:prstGeom prst="rect">
            <a:avLst/>
          </a:prstGeom>
        </p:spPr>
        <p:txBody>
          <a:bodyPr>
            <a:normAutofit/>
          </a:bodyPr>
          <a:lstStyle>
            <a:lvl1pPr marL="342900" indent="-342900" algn="l" defTabSz="914400" rtl="0" eaLnBrk="1" latinLnBrk="0" hangingPunct="1">
              <a:spcBef>
                <a:spcPct val="20000"/>
              </a:spcBef>
              <a:buClr>
                <a:srgbClr val="BF1F2E"/>
              </a:buClr>
              <a:buSzPct val="75000"/>
              <a:buFont typeface="Wingdings" panose="05000000000000000000" pitchFamily="2" charset="2"/>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rgbClr val="BF1F2E"/>
              </a:buClr>
              <a:buSzPct val="70000"/>
              <a:buFont typeface="Wingdings" panose="05000000000000000000" pitchFamily="2" charset="2"/>
              <a:buChar char="n"/>
              <a:defRPr sz="2800" kern="1200">
                <a:solidFill>
                  <a:srgbClr val="000000"/>
                </a:solidFill>
                <a:latin typeface="+mn-lt"/>
                <a:ea typeface="+mn-ea"/>
                <a:cs typeface="+mn-cs"/>
              </a:defRPr>
            </a:lvl2pPr>
            <a:lvl3pPr marL="1143000" indent="-228600" algn="l" defTabSz="914400" rtl="0" eaLnBrk="1" latinLnBrk="0" hangingPunct="1">
              <a:spcBef>
                <a:spcPct val="20000"/>
              </a:spcBef>
              <a:buClr>
                <a:srgbClr val="BF1F2E"/>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rgbClr val="BF1F2E"/>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rgbClr val="BF1F2E"/>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600"/>
              </a:spcBef>
              <a:spcAft>
                <a:spcPts val="1200"/>
              </a:spcAft>
            </a:pPr>
            <a:r>
              <a:rPr lang="en-US" sz="2800"/>
              <a:t>Describe the symptoms of food allergies and life-threatening reactions.</a:t>
            </a:r>
          </a:p>
          <a:p>
            <a:pPr marL="347472" indent="-347472">
              <a:spcBef>
                <a:spcPts val="600"/>
              </a:spcBef>
              <a:spcAft>
                <a:spcPts val="1200"/>
              </a:spcAft>
            </a:pPr>
            <a:r>
              <a:rPr lang="en-US" sz="2800"/>
              <a:t>Identify three actions to prepare for and respond to food allergy emergencies.</a:t>
            </a:r>
          </a:p>
          <a:p>
            <a:pPr marL="347472" indent="-347472">
              <a:spcBef>
                <a:spcPts val="600"/>
              </a:spcBef>
              <a:spcAft>
                <a:spcPts val="1200"/>
              </a:spcAft>
            </a:pPr>
            <a:r>
              <a:rPr lang="en-US" sz="2800"/>
              <a:t>Identify three ways to create and maintain healthy and safe classrooms and schools for students with food allergies. </a:t>
            </a:r>
          </a:p>
          <a:p>
            <a:pPr marL="347472" indent="-347472">
              <a:spcBef>
                <a:spcPts val="600"/>
              </a:spcBef>
              <a:spcAft>
                <a:spcPts val="1200"/>
              </a:spcAft>
            </a:pPr>
            <a:endParaRPr lang="en-US" sz="2800" dirty="0"/>
          </a:p>
        </p:txBody>
      </p:sp>
      <p:sp>
        <p:nvSpPr>
          <p:cNvPr id="6" name="Slide Number Placeholder 5"/>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358035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8086" y="652771"/>
            <a:ext cx="8227828" cy="623073"/>
          </a:xfrm>
          <a:prstGeom prst="rect">
            <a:avLst/>
          </a:prstGeom>
        </p:spPr>
        <p:txBody>
          <a:bodyPr>
            <a:normAutofit fontScale="97500" lnSpcReduction="100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Did you know?</a:t>
            </a:r>
          </a:p>
        </p:txBody>
      </p:sp>
      <p:sp>
        <p:nvSpPr>
          <p:cNvPr id="4" name="Content Placeholder 2"/>
          <p:cNvSpPr>
            <a:spLocks noGrp="1"/>
          </p:cNvSpPr>
          <p:nvPr>
            <p:ph idx="1"/>
          </p:nvPr>
        </p:nvSpPr>
        <p:spPr>
          <a:xfrm>
            <a:off x="4197751" y="1572552"/>
            <a:ext cx="4580792" cy="4724400"/>
          </a:xfrm>
        </p:spPr>
        <p:txBody>
          <a:bodyPr>
            <a:noAutofit/>
          </a:bodyPr>
          <a:lstStyle/>
          <a:p>
            <a:pPr>
              <a:buClr>
                <a:srgbClr val="BF1F2E"/>
              </a:buClr>
            </a:pPr>
            <a:r>
              <a:rPr lang="en-US" sz="2600" dirty="0"/>
              <a:t>In a classroom of 25 students, at least 1 student is likely to be affected by food allergies.</a:t>
            </a:r>
          </a:p>
          <a:p>
            <a:pPr>
              <a:buClr>
                <a:srgbClr val="BF1F2E"/>
              </a:buClr>
            </a:pPr>
            <a:r>
              <a:rPr lang="en-US" sz="2600" dirty="0"/>
              <a:t>About 20% of students with food allergies (1 of 5) will have a reaction while at school.</a:t>
            </a:r>
          </a:p>
          <a:p>
            <a:pPr>
              <a:buClr>
                <a:srgbClr val="BF1F2E"/>
              </a:buClr>
            </a:pPr>
            <a:r>
              <a:rPr lang="en-US" sz="2600" dirty="0"/>
              <a:t>25% of severe food allergy reactions (1 of 4) at school happen to students with no previous known food allergy.</a:t>
            </a:r>
          </a:p>
        </p:txBody>
      </p:sp>
      <p:pic>
        <p:nvPicPr>
          <p:cNvPr id="6" name="Picture 5" descr="Graph showing about 1 out of 4 students who have a severe and potentially life-threatening reaction at school have no previous known food allerg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25" y="1935227"/>
            <a:ext cx="3505200" cy="3896738"/>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172583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1196" y="60731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914400" y="1561945"/>
            <a:ext cx="7754815" cy="4525963"/>
          </a:xfrm>
        </p:spPr>
        <p:txBody>
          <a:bodyPr>
            <a:noAutofit/>
          </a:bodyPr>
          <a:lstStyle/>
          <a:p>
            <a:r>
              <a:rPr lang="en-US" sz="2800" b="1" dirty="0"/>
              <a:t>Plan!</a:t>
            </a:r>
          </a:p>
          <a:p>
            <a:pPr lvl="1"/>
            <a:r>
              <a:rPr lang="en-US" dirty="0"/>
              <a:t>Know your school district’s food allergy policies and rules.</a:t>
            </a:r>
          </a:p>
          <a:p>
            <a:pPr lvl="1"/>
            <a:r>
              <a:rPr lang="en-US" dirty="0"/>
              <a:t>Know your school’s Food Allergy Management and Prevention Plan.</a:t>
            </a:r>
          </a:p>
          <a:p>
            <a:pPr lvl="1"/>
            <a:r>
              <a:rPr lang="en-US" dirty="0"/>
              <a:t>Help develop and carry out Section 504 and IEP plans for students with food allergies, as appropriate.</a:t>
            </a:r>
          </a:p>
          <a:p>
            <a:pPr lvl="1"/>
            <a:r>
              <a:rPr lang="en-US" dirty="0"/>
              <a:t>Become familiar with student food allergy emergency plans.</a:t>
            </a:r>
          </a:p>
        </p:txBody>
      </p:sp>
      <p:sp>
        <p:nvSpPr>
          <p:cNvPr id="3" name="Slide Number Placeholder 2"/>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415038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405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914400" y="1676400"/>
            <a:ext cx="7848600" cy="2438400"/>
          </a:xfrm>
        </p:spPr>
        <p:txBody>
          <a:bodyPr>
            <a:normAutofit/>
          </a:bodyPr>
          <a:lstStyle/>
          <a:p>
            <a:pPr>
              <a:spcBef>
                <a:spcPts val="600"/>
              </a:spcBef>
              <a:spcAft>
                <a:spcPts val="1200"/>
              </a:spcAft>
            </a:pPr>
            <a:r>
              <a:rPr lang="en-US" sz="2800" b="1" dirty="0"/>
              <a:t>Get trained!</a:t>
            </a:r>
            <a:endParaRPr lang="en-US" sz="2800" dirty="0"/>
          </a:p>
          <a:p>
            <a:pPr lvl="1">
              <a:spcBef>
                <a:spcPts val="600"/>
              </a:spcBef>
              <a:spcAft>
                <a:spcPts val="1200"/>
              </a:spcAft>
            </a:pPr>
            <a:r>
              <a:rPr lang="en-US" dirty="0"/>
              <a:t>Participate in training and review resources.</a:t>
            </a:r>
          </a:p>
          <a:p>
            <a:pPr lvl="1">
              <a:spcBef>
                <a:spcPts val="600"/>
              </a:spcBef>
              <a:spcAft>
                <a:spcPts val="1200"/>
              </a:spcAft>
            </a:pPr>
            <a:r>
              <a:rPr lang="en-US" dirty="0"/>
              <a:t>Know the signs and symptoms of food allergies and how to respond in an emergency.</a:t>
            </a:r>
          </a:p>
          <a:p>
            <a:pPr lvl="1">
              <a:spcBef>
                <a:spcPts val="600"/>
              </a:spcBef>
              <a:spcAft>
                <a:spcPts val="1200"/>
              </a:spcAft>
            </a:pPr>
            <a:endParaRPr lang="en-US" sz="2400" dirty="0"/>
          </a:p>
        </p:txBody>
      </p:sp>
      <p:pic>
        <p:nvPicPr>
          <p:cNvPr id="6" name="Picture 5" descr="Photo of adult teachers meeting."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038600"/>
            <a:ext cx="3657600" cy="2438400"/>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402664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9144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2"/>
          <p:cNvSpPr>
            <a:spLocks noGrp="1"/>
          </p:cNvSpPr>
          <p:nvPr>
            <p:ph idx="1"/>
          </p:nvPr>
        </p:nvSpPr>
        <p:spPr>
          <a:xfrm>
            <a:off x="762000" y="1676400"/>
            <a:ext cx="7848600" cy="4525963"/>
          </a:xfrm>
        </p:spPr>
        <p:txBody>
          <a:bodyPr>
            <a:normAutofit lnSpcReduction="10000"/>
          </a:bodyPr>
          <a:lstStyle/>
          <a:p>
            <a:pPr>
              <a:spcBef>
                <a:spcPts val="600"/>
              </a:spcBef>
              <a:spcAft>
                <a:spcPts val="1200"/>
              </a:spcAft>
            </a:pPr>
            <a:r>
              <a:rPr lang="en-US" sz="2800" b="1" dirty="0"/>
              <a:t>Learn about food allergies!</a:t>
            </a:r>
            <a:endParaRPr lang="en-US" sz="2800" dirty="0"/>
          </a:p>
          <a:p>
            <a:pPr lvl="1">
              <a:spcBef>
                <a:spcPts val="600"/>
              </a:spcBef>
              <a:spcAft>
                <a:spcPts val="1200"/>
              </a:spcAft>
            </a:pPr>
            <a:r>
              <a:rPr lang="en-US" dirty="0"/>
              <a:t>A food allergy is an adverse immune system reaction that occurs soon after exposure to a certain food.</a:t>
            </a:r>
          </a:p>
          <a:p>
            <a:pPr lvl="1">
              <a:spcBef>
                <a:spcPts val="600"/>
              </a:spcBef>
              <a:spcAft>
                <a:spcPts val="1200"/>
              </a:spcAft>
            </a:pPr>
            <a:r>
              <a:rPr lang="en-US" dirty="0"/>
              <a:t>Any food can cause a food allergy, but most are caused by milk, eggs, fish, shellfish, wheat, soy, peanuts, and tree nuts. </a:t>
            </a:r>
          </a:p>
          <a:p>
            <a:pPr lvl="1">
              <a:spcBef>
                <a:spcPts val="600"/>
              </a:spcBef>
              <a:spcAft>
                <a:spcPts val="1200"/>
              </a:spcAft>
            </a:pPr>
            <a:r>
              <a:rPr lang="en-US" dirty="0"/>
              <a:t>A severe life-threatening allergic reaction is called anaphylaxis.</a:t>
            </a:r>
          </a:p>
        </p:txBody>
      </p:sp>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106749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7070" y="625784"/>
            <a:ext cx="8361608" cy="8382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4"/>
          <p:cNvSpPr>
            <a:spLocks noGrp="1"/>
          </p:cNvSpPr>
          <p:nvPr>
            <p:ph idx="1"/>
          </p:nvPr>
        </p:nvSpPr>
        <p:spPr>
          <a:xfrm>
            <a:off x="1756922" y="1600200"/>
            <a:ext cx="7006078" cy="4876800"/>
          </a:xfrm>
        </p:spPr>
        <p:txBody>
          <a:bodyPr>
            <a:normAutofit/>
          </a:bodyPr>
          <a:lstStyle/>
          <a:p>
            <a:r>
              <a:rPr lang="en-US" sz="2800" b="1" dirty="0"/>
              <a:t>Recognize food allergy symptoms!</a:t>
            </a:r>
            <a:endParaRPr lang="en-US" sz="2800" dirty="0"/>
          </a:p>
          <a:p>
            <a:pPr lvl="1"/>
            <a:r>
              <a:rPr lang="en-US" dirty="0"/>
              <a:t>Food allergy symptoms can include: </a:t>
            </a:r>
          </a:p>
          <a:p>
            <a:pPr lvl="2" indent="-365760">
              <a:spcBef>
                <a:spcPts val="500"/>
              </a:spcBef>
              <a:spcAft>
                <a:spcPts val="300"/>
              </a:spcAft>
            </a:pPr>
            <a:r>
              <a:rPr lang="en-US" dirty="0"/>
              <a:t>Swollen lips, tongue or eyes </a:t>
            </a:r>
          </a:p>
          <a:p>
            <a:pPr lvl="2" indent="-365760">
              <a:spcBef>
                <a:spcPts val="500"/>
              </a:spcBef>
              <a:spcAft>
                <a:spcPts val="300"/>
              </a:spcAft>
            </a:pPr>
            <a:r>
              <a:rPr lang="en-US" dirty="0"/>
              <a:t>Itchiness, rash or hives</a:t>
            </a:r>
          </a:p>
          <a:p>
            <a:pPr lvl="2" indent="-365760">
              <a:spcBef>
                <a:spcPts val="500"/>
              </a:spcBef>
              <a:spcAft>
                <a:spcPts val="300"/>
              </a:spcAft>
            </a:pPr>
            <a:r>
              <a:rPr lang="en-US" dirty="0"/>
              <a:t>Nausea, vomiting, or diarrhea</a:t>
            </a:r>
          </a:p>
          <a:p>
            <a:pPr lvl="2" indent="-365760">
              <a:spcBef>
                <a:spcPts val="500"/>
              </a:spcBef>
              <a:spcAft>
                <a:spcPts val="300"/>
              </a:spcAft>
            </a:pPr>
            <a:r>
              <a:rPr lang="en-US" dirty="0"/>
              <a:t>Congestion, hoarse voice,  or trouble swallowing</a:t>
            </a:r>
          </a:p>
          <a:p>
            <a:pPr lvl="2" indent="-365760">
              <a:spcBef>
                <a:spcPts val="500"/>
              </a:spcBef>
              <a:spcAft>
                <a:spcPts val="300"/>
              </a:spcAft>
            </a:pPr>
            <a:r>
              <a:rPr lang="en-US" dirty="0"/>
              <a:t>Wheezing or difficulty breathing</a:t>
            </a:r>
          </a:p>
          <a:p>
            <a:pPr lvl="2" indent="-365760">
              <a:spcBef>
                <a:spcPts val="500"/>
              </a:spcBef>
              <a:spcAft>
                <a:spcPts val="300"/>
              </a:spcAft>
            </a:pPr>
            <a:r>
              <a:rPr lang="en-US" dirty="0"/>
              <a:t>Dizziness, fainting or loss of consciousness</a:t>
            </a:r>
          </a:p>
          <a:p>
            <a:pPr lvl="2" indent="-365760">
              <a:spcBef>
                <a:spcPts val="500"/>
              </a:spcBef>
              <a:spcAft>
                <a:spcPts val="300"/>
              </a:spcAft>
            </a:pPr>
            <a:r>
              <a:rPr lang="en-US" dirty="0"/>
              <a:t>Mood change or confusion</a:t>
            </a:r>
          </a:p>
          <a:p>
            <a:pPr marL="0" indent="0">
              <a:buNone/>
            </a:pPr>
            <a:endParaRPr lang="en-US" dirty="0"/>
          </a:p>
          <a:p>
            <a:pPr lvl="1"/>
            <a:endParaRPr lang="en-US" dirty="0"/>
          </a:p>
        </p:txBody>
      </p:sp>
      <p:pic>
        <p:nvPicPr>
          <p:cNvPr id="6" name="Picture 5" descr="Photo of boy with hive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56" y="2705176"/>
            <a:ext cx="2056885" cy="3086024"/>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315133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2578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4" name="Content Placeholder 5"/>
          <p:cNvSpPr>
            <a:spLocks noGrp="1"/>
          </p:cNvSpPr>
          <p:nvPr>
            <p:ph idx="1"/>
          </p:nvPr>
        </p:nvSpPr>
        <p:spPr>
          <a:xfrm>
            <a:off x="914400" y="1752600"/>
            <a:ext cx="7543800" cy="3962400"/>
          </a:xfrm>
        </p:spPr>
        <p:txBody>
          <a:bodyPr>
            <a:normAutofit/>
          </a:bodyPr>
          <a:lstStyle/>
          <a:p>
            <a:pPr>
              <a:spcBef>
                <a:spcPts val="600"/>
              </a:spcBef>
              <a:spcAft>
                <a:spcPts val="1200"/>
              </a:spcAft>
            </a:pPr>
            <a:r>
              <a:rPr lang="en-US" sz="2600" b="1" dirty="0"/>
              <a:t>Know how to respond to food allergy emergencies!</a:t>
            </a:r>
          </a:p>
          <a:p>
            <a:pPr lvl="1">
              <a:spcBef>
                <a:spcPts val="600"/>
              </a:spcBef>
              <a:spcAft>
                <a:spcPts val="1200"/>
              </a:spcAft>
            </a:pPr>
            <a:r>
              <a:rPr lang="en-US" sz="2400" dirty="0"/>
              <a:t>If you suspect an allergic reaction or anaphylaxis, call the school nurse or administrator immediately.</a:t>
            </a:r>
          </a:p>
          <a:p>
            <a:pPr lvl="1">
              <a:spcBef>
                <a:spcPts val="600"/>
              </a:spcBef>
              <a:spcAft>
                <a:spcPts val="1200"/>
              </a:spcAft>
            </a:pPr>
            <a:r>
              <a:rPr lang="en-US" sz="2400" dirty="0"/>
              <a:t>Never send a student with a suspected allergic reaction to the school nurse alone.</a:t>
            </a:r>
          </a:p>
          <a:p>
            <a:pPr lvl="1">
              <a:spcBef>
                <a:spcPts val="600"/>
              </a:spcBef>
              <a:spcAft>
                <a:spcPts val="1200"/>
              </a:spcAft>
            </a:pPr>
            <a:r>
              <a:rPr lang="en-US" sz="2400" dirty="0"/>
              <a:t>The recommended first-line treatment for anaphylaxis is the prompt use of an injectable medication called epinephrine.</a:t>
            </a:r>
          </a:p>
        </p:txBody>
      </p:sp>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87115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877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914400" y="1371601"/>
            <a:ext cx="7693269" cy="4114800"/>
          </a:xfrm>
        </p:spPr>
        <p:txBody>
          <a:bodyPr>
            <a:normAutofit lnSpcReduction="10000"/>
          </a:bodyPr>
          <a:lstStyle/>
          <a:p>
            <a:pPr>
              <a:spcBef>
                <a:spcPts val="600"/>
              </a:spcBef>
              <a:spcAft>
                <a:spcPts val="1200"/>
              </a:spcAft>
            </a:pPr>
            <a:r>
              <a:rPr lang="en-US" sz="2800" b="1" dirty="0"/>
              <a:t>If you suspect an allergic reaction or anaphylaxis</a:t>
            </a:r>
          </a:p>
          <a:p>
            <a:pPr marL="640080" lvl="2" indent="-274320">
              <a:lnSpc>
                <a:spcPct val="110000"/>
              </a:lnSpc>
              <a:spcBef>
                <a:spcPts val="600"/>
              </a:spcBef>
              <a:spcAft>
                <a:spcPts val="1200"/>
              </a:spcAft>
              <a:buFont typeface="Wingdings" panose="05000000000000000000" pitchFamily="2" charset="2"/>
              <a:buChar char="n"/>
            </a:pPr>
            <a:r>
              <a:rPr lang="en-US" dirty="0"/>
              <a:t>Activate the student’s food allergy emergency plan.</a:t>
            </a:r>
          </a:p>
          <a:p>
            <a:pPr marL="640080" lvl="2" indent="-274320">
              <a:lnSpc>
                <a:spcPct val="110000"/>
              </a:lnSpc>
              <a:spcBef>
                <a:spcPts val="600"/>
              </a:spcBef>
              <a:spcAft>
                <a:spcPts val="1200"/>
              </a:spcAft>
              <a:buFont typeface="Wingdings" panose="05000000000000000000" pitchFamily="2" charset="2"/>
              <a:buChar char="n"/>
            </a:pPr>
            <a:r>
              <a:rPr lang="en-US" dirty="0"/>
              <a:t>Be ready to administer an epinephrine auto- injector if you are delegated and trained to do so. </a:t>
            </a:r>
          </a:p>
          <a:p>
            <a:pPr marL="640080" lvl="2" indent="-274320">
              <a:lnSpc>
                <a:spcPct val="110000"/>
              </a:lnSpc>
              <a:spcBef>
                <a:spcPts val="600"/>
              </a:spcBef>
              <a:spcAft>
                <a:spcPts val="1200"/>
              </a:spcAft>
              <a:buFont typeface="Wingdings" panose="05000000000000000000" pitchFamily="2" charset="2"/>
              <a:buChar char="n"/>
            </a:pPr>
            <a:r>
              <a:rPr lang="en-US" dirty="0"/>
              <a:t>Call 911 or the emergency medical system immediately. All students with anaphylaxis must be monitored closely and evaluated as soon as possible in an emergency care setting.</a:t>
            </a:r>
          </a:p>
          <a:p>
            <a:pPr lvl="1"/>
            <a:endParaRPr lang="en-US" sz="2400" b="1" dirty="0"/>
          </a:p>
          <a:p>
            <a:endParaRPr lang="en-US" sz="2400" b="1" dirty="0"/>
          </a:p>
        </p:txBody>
      </p:sp>
      <p:pic>
        <p:nvPicPr>
          <p:cNvPr id="6" name="Picture 5" descr="photograph of an ambulance." title="Alt text."/>
          <p:cNvPicPr>
            <a:picLocks noChangeAspect="1"/>
          </p:cNvPicPr>
          <p:nvPr/>
        </p:nvPicPr>
        <p:blipFill rotWithShape="1">
          <a:blip r:embed="rId3">
            <a:extLst>
              <a:ext uri="{28A0092B-C50C-407E-A947-70E740481C1C}">
                <a14:useLocalDpi xmlns:a14="http://schemas.microsoft.com/office/drawing/2010/main" val="0"/>
              </a:ext>
            </a:extLst>
          </a:blip>
          <a:srcRect l="1682" t="14201" r="2073" b="13646"/>
          <a:stretch/>
        </p:blipFill>
        <p:spPr>
          <a:xfrm>
            <a:off x="3268508" y="5029200"/>
            <a:ext cx="2590800" cy="1454001"/>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390234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3525</Words>
  <Application>Microsoft Office PowerPoint</Application>
  <PresentationFormat>On-screen Show (4:3)</PresentationFormat>
  <Paragraphs>276</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Arabie, Micah C</cp:lastModifiedBy>
  <cp:revision>41</cp:revision>
  <dcterms:created xsi:type="dcterms:W3CDTF">2014-12-19T21:55:48Z</dcterms:created>
  <dcterms:modified xsi:type="dcterms:W3CDTF">2021-08-06T19:26:11Z</dcterms:modified>
</cp:coreProperties>
</file>